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94" r:id="rId3"/>
    <p:sldId id="298" r:id="rId4"/>
    <p:sldId id="300" r:id="rId5"/>
    <p:sldId id="302" r:id="rId6"/>
    <p:sldId id="303" r:id="rId7"/>
    <p:sldId id="305" r:id="rId8"/>
    <p:sldId id="313" r:id="rId9"/>
    <p:sldId id="307" r:id="rId10"/>
    <p:sldId id="304" r:id="rId11"/>
    <p:sldId id="306" r:id="rId12"/>
    <p:sldId id="308" r:id="rId13"/>
    <p:sldId id="309" r:id="rId14"/>
    <p:sldId id="310" r:id="rId15"/>
    <p:sldId id="312" r:id="rId16"/>
    <p:sldId id="314" r:id="rId17"/>
    <p:sldId id="260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6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74516" autoAdjust="0"/>
  </p:normalViewPr>
  <p:slideViewPr>
    <p:cSldViewPr>
      <p:cViewPr varScale="1">
        <p:scale>
          <a:sx n="71" d="100"/>
          <a:sy n="71" d="100"/>
        </p:scale>
        <p:origin x="-14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DEDD1-62BE-4A15-8372-7FE3F6A18524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8F04A-3A39-43E9-BB33-4235A3940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Sr. Application Developer at Mentor Graphics</a:t>
            </a:r>
          </a:p>
          <a:p>
            <a:r>
              <a:rPr lang="en-US" dirty="0" smtClean="0"/>
              <a:t>CF since 4.0</a:t>
            </a:r>
          </a:p>
          <a:p>
            <a:r>
              <a:rPr lang="en-US" dirty="0" smtClean="0"/>
              <a:t>Tall / furry / loud / opinionated</a:t>
            </a:r>
          </a:p>
          <a:p>
            <a:r>
              <a:rPr lang="en-US" dirty="0" smtClean="0"/>
              <a:t>Scotch!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0ED8B-5420-4E8E-89F7-B199A279FD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hosting web apps in the cloud, not support</a:t>
            </a:r>
            <a:r>
              <a:rPr lang="en-US" baseline="0" dirty="0" smtClean="0"/>
              <a:t> </a:t>
            </a:r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8F04A-3A39-43E9-BB33-4235A394020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 hardware:</a:t>
            </a:r>
          </a:p>
          <a:p>
            <a:r>
              <a:rPr lang="en-US" baseline="0" dirty="0" smtClean="0"/>
              <a:t>  multiple </a:t>
            </a:r>
            <a:r>
              <a:rPr lang="en-US" baseline="0" dirty="0" err="1" smtClean="0"/>
              <a:t>Ips</a:t>
            </a:r>
            <a:endParaRPr lang="en-US" baseline="0" dirty="0" smtClean="0"/>
          </a:p>
          <a:p>
            <a:r>
              <a:rPr lang="en-US" baseline="0" dirty="0" smtClean="0"/>
              <a:t>  appliance boxes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8F04A-3A39-43E9-BB33-4235A394020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heterogeneous</a:t>
            </a:r>
            <a:r>
              <a:rPr lang="en-US" baseline="0" dirty="0" smtClean="0"/>
              <a:t> “internal” network – you don’t know who’s looking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ELB only supports DNS names via CNAME – no balancing bare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8F04A-3A39-43E9-BB33-4235A394020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services are at different levels.  More on that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8F04A-3A39-43E9-BB33-4235A394020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Ec2: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linux</a:t>
            </a:r>
            <a:r>
              <a:rPr lang="en-US" baseline="0" dirty="0" smtClean="0"/>
              <a:t>, windows (</a:t>
            </a:r>
            <a:r>
              <a:rPr lang="en-US" baseline="0" dirty="0" err="1" smtClean="0"/>
              <a:t>incl</a:t>
            </a:r>
            <a:r>
              <a:rPr lang="en-US" baseline="0" dirty="0" smtClean="0"/>
              <a:t> SQL server), </a:t>
            </a:r>
            <a:r>
              <a:rPr lang="en-US" baseline="0" dirty="0" err="1" smtClean="0"/>
              <a:t>enterprisy</a:t>
            </a:r>
            <a:r>
              <a:rPr lang="en-US" baseline="0" dirty="0" smtClean="0"/>
              <a:t> “appliance”</a:t>
            </a:r>
          </a:p>
          <a:p>
            <a:r>
              <a:rPr lang="en-US" baseline="0" dirty="0" smtClean="0"/>
              <a:t>ELB: balancing only – no failover</a:t>
            </a:r>
          </a:p>
          <a:p>
            <a:r>
              <a:rPr lang="en-US" baseline="0" dirty="0" smtClean="0"/>
              <a:t>EBS:  no resizing</a:t>
            </a:r>
          </a:p>
          <a:p>
            <a:r>
              <a:rPr lang="en-US" baseline="0" dirty="0" smtClean="0"/>
              <a:t>S3: public </a:t>
            </a:r>
            <a:r>
              <a:rPr lang="en-US" baseline="0" dirty="0" err="1" smtClean="0"/>
              <a:t>assests</a:t>
            </a:r>
            <a:r>
              <a:rPr lang="en-US" baseline="0" dirty="0" smtClean="0"/>
              <a:t>, supports access control, backs EBS snapshots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8F04A-3A39-43E9-BB33-4235A394020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Ec2: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linux</a:t>
            </a:r>
            <a:r>
              <a:rPr lang="en-US" baseline="0" dirty="0" smtClean="0"/>
              <a:t>, windows (</a:t>
            </a:r>
            <a:r>
              <a:rPr lang="en-US" baseline="0" dirty="0" err="1" smtClean="0"/>
              <a:t>incl</a:t>
            </a:r>
            <a:r>
              <a:rPr lang="en-US" baseline="0" dirty="0" smtClean="0"/>
              <a:t> SQL server), </a:t>
            </a:r>
            <a:r>
              <a:rPr lang="en-US" baseline="0" dirty="0" err="1" smtClean="0"/>
              <a:t>enterprisy</a:t>
            </a:r>
            <a:r>
              <a:rPr lang="en-US" baseline="0" dirty="0" smtClean="0"/>
              <a:t> “appliance”</a:t>
            </a:r>
          </a:p>
          <a:p>
            <a:r>
              <a:rPr lang="en-US" baseline="0" dirty="0" smtClean="0"/>
              <a:t>ELB: balancing only – no failover</a:t>
            </a:r>
          </a:p>
          <a:p>
            <a:r>
              <a:rPr lang="en-US" baseline="0" dirty="0" smtClean="0"/>
              <a:t>EBS:  no resizing</a:t>
            </a:r>
          </a:p>
          <a:p>
            <a:r>
              <a:rPr lang="en-US" baseline="0" dirty="0" smtClean="0"/>
              <a:t>S3: public </a:t>
            </a:r>
            <a:r>
              <a:rPr lang="en-US" baseline="0" dirty="0" err="1" smtClean="0"/>
              <a:t>assests</a:t>
            </a:r>
            <a:r>
              <a:rPr lang="en-US" baseline="0" dirty="0" smtClean="0"/>
              <a:t>, supports access control, backs EBS snapshots</a:t>
            </a:r>
          </a:p>
          <a:p>
            <a:r>
              <a:rPr lang="en-US" dirty="0" smtClean="0"/>
              <a:t>Route 53: </a:t>
            </a:r>
            <a:br>
              <a:rPr lang="en-US" dirty="0" smtClean="0"/>
            </a:br>
            <a:r>
              <a:rPr lang="en-US" dirty="0" smtClean="0"/>
              <a:t>Beanstalk: managed WAR atop EC2 instances.  Only</a:t>
            </a:r>
            <a:r>
              <a:rPr lang="en-US" baseline="0" dirty="0" smtClean="0"/>
              <a:t> app layer.</a:t>
            </a:r>
          </a:p>
          <a:p>
            <a:r>
              <a:rPr lang="en-US" dirty="0" err="1" smtClean="0"/>
              <a:t>AutoScaling</a:t>
            </a:r>
            <a:r>
              <a:rPr lang="en-US" dirty="0" smtClean="0"/>
              <a:t>:</a:t>
            </a:r>
          </a:p>
          <a:p>
            <a:r>
              <a:rPr lang="en-US" dirty="0" smtClean="0"/>
              <a:t>SES: let Amazon worry about the hassles</a:t>
            </a:r>
            <a:r>
              <a:rPr lang="en-US" baseline="0" dirty="0" smtClean="0"/>
              <a:t> of email</a:t>
            </a:r>
          </a:p>
          <a:p>
            <a:r>
              <a:rPr lang="en-US" baseline="0" dirty="0" smtClean="0"/>
              <a:t>RDS: let </a:t>
            </a:r>
            <a:r>
              <a:rPr lang="en-US" baseline="0" dirty="0" err="1" smtClean="0"/>
              <a:t>amazon</a:t>
            </a:r>
            <a:r>
              <a:rPr lang="en-US" baseline="0" dirty="0" smtClean="0"/>
              <a:t> worry about the complexity of highly-available </a:t>
            </a:r>
            <a:r>
              <a:rPr lang="en-US" baseline="0" dirty="0" err="1" smtClean="0"/>
              <a:t>MySQL</a:t>
            </a:r>
            <a:r>
              <a:rPr lang="en-US" baseline="0" dirty="0" smtClean="0"/>
              <a:t> (and soon Oracle 11g) – NO MULTI-MASTER!!</a:t>
            </a:r>
          </a:p>
          <a:p>
            <a:r>
              <a:rPr lang="en-US" baseline="0" dirty="0" err="1" smtClean="0"/>
              <a:t>SimpleDB</a:t>
            </a:r>
            <a:r>
              <a:rPr lang="en-US" baseline="0" dirty="0" smtClean="0"/>
              <a:t>: a simple key-value store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8F04A-3A39-43E9-BB33-4235A394020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MSSQL -&gt; </a:t>
            </a:r>
            <a:r>
              <a:rPr lang="en-US" dirty="0" err="1" smtClean="0"/>
              <a:t>MySQL</a:t>
            </a:r>
            <a:r>
              <a:rPr lang="en-US" dirty="0" smtClean="0"/>
              <a:t> was about cost and complexity</a:t>
            </a:r>
          </a:p>
          <a:p>
            <a:r>
              <a:rPr lang="en-US" dirty="0" smtClean="0"/>
              <a:t>Windows -&gt; Linux was about configurability/</a:t>
            </a:r>
            <a:r>
              <a:rPr lang="en-US" dirty="0" err="1" smtClean="0"/>
              <a:t>scriptability</a:t>
            </a:r>
            <a:endParaRPr lang="en-US" dirty="0" smtClean="0"/>
          </a:p>
          <a:p>
            <a:r>
              <a:rPr lang="en-US" dirty="0" smtClean="0"/>
              <a:t>CF8</a:t>
            </a:r>
            <a:r>
              <a:rPr lang="en-US" baseline="0" dirty="0" smtClean="0"/>
              <a:t> -&gt; 9 was </a:t>
            </a:r>
            <a:r>
              <a:rPr lang="en-US" baseline="0" smtClean="0"/>
              <a:t>about licensing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Splitting apps</a:t>
            </a:r>
          </a:p>
          <a:p>
            <a:r>
              <a:rPr lang="en-US" dirty="0" smtClean="0"/>
              <a:t>Failover functionality</a:t>
            </a:r>
          </a:p>
          <a:p>
            <a:r>
              <a:rPr lang="en-US" dirty="0" err="1" smtClean="0"/>
              <a:t>MySQL</a:t>
            </a:r>
            <a:r>
              <a:rPr lang="en-US" dirty="0" smtClean="0"/>
              <a:t> replication</a:t>
            </a:r>
          </a:p>
          <a:p>
            <a:r>
              <a:rPr lang="en-US" dirty="0" smtClean="0"/>
              <a:t>CMS</a:t>
            </a:r>
            <a:r>
              <a:rPr lang="en-US" baseline="0" dirty="0" smtClean="0"/>
              <a:t> activation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8F04A-3A39-43E9-BB33-4235A394020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8F04A-3A39-43E9-BB33-4235A394020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5/12/2011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81200"/>
            <a:ext cx="8229600" cy="1470025"/>
          </a:xfrm>
        </p:spPr>
        <p:txBody>
          <a:bodyPr/>
          <a:lstStyle/>
          <a:p>
            <a:r>
              <a:rPr lang="en-US" dirty="0" smtClean="0"/>
              <a:t>Replace Your Iron With a Cloud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5029200" cy="6096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Clouds are like cotton candy, and irons … make shirts flat?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57150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Barney </a:t>
            </a:r>
            <a:r>
              <a:rPr lang="en-US" dirty="0" err="1" smtClean="0"/>
              <a:t>Boisvert</a:t>
            </a:r>
            <a:endParaRPr lang="en-US" dirty="0" smtClean="0"/>
          </a:p>
          <a:p>
            <a:pPr algn="r"/>
            <a:r>
              <a:rPr lang="en-US" dirty="0" smtClean="0"/>
              <a:t>http://www.barneyb.com/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8" y="1764305"/>
            <a:ext cx="8229600" cy="462560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EC2 – Elastic Compute Cloud</a:t>
            </a:r>
          </a:p>
          <a:p>
            <a:endParaRPr lang="en-US" sz="2800" dirty="0" smtClean="0"/>
          </a:p>
          <a:p>
            <a:r>
              <a:rPr lang="en-US" sz="2800" dirty="0" smtClean="0"/>
              <a:t>ELB – Elastic Load Balancer</a:t>
            </a:r>
          </a:p>
          <a:p>
            <a:endParaRPr lang="en-US" sz="2800" dirty="0" smtClean="0"/>
          </a:p>
          <a:p>
            <a:r>
              <a:rPr lang="en-US" sz="2800" dirty="0" smtClean="0"/>
              <a:t>EBS – Elastic Block Store</a:t>
            </a:r>
          </a:p>
          <a:p>
            <a:endParaRPr lang="en-US" sz="2800" dirty="0" smtClean="0"/>
          </a:p>
          <a:p>
            <a:r>
              <a:rPr lang="en-US" sz="2800" dirty="0" smtClean="0"/>
              <a:t>S3 – Simple Storage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EC2</a:t>
            </a:r>
          </a:p>
          <a:p>
            <a:endParaRPr lang="en-US" dirty="0" smtClean="0"/>
          </a:p>
          <a:p>
            <a:r>
              <a:rPr lang="en-US" dirty="0" smtClean="0"/>
              <a:t>ELB</a:t>
            </a:r>
          </a:p>
          <a:p>
            <a:endParaRPr lang="en-US" dirty="0" smtClean="0"/>
          </a:p>
          <a:p>
            <a:r>
              <a:rPr lang="en-US" dirty="0" smtClean="0"/>
              <a:t>EBS</a:t>
            </a:r>
          </a:p>
          <a:p>
            <a:endParaRPr lang="en-US" dirty="0" smtClean="0"/>
          </a:p>
          <a:p>
            <a:r>
              <a:rPr lang="en-US" dirty="0" smtClean="0"/>
              <a:t>S3</a:t>
            </a:r>
          </a:p>
          <a:p>
            <a:endParaRPr lang="en-US" dirty="0" smtClean="0"/>
          </a:p>
          <a:p>
            <a:r>
              <a:rPr lang="en-US" dirty="0" smtClean="0"/>
              <a:t>Route 53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Elastic Beanstalk</a:t>
            </a:r>
          </a:p>
          <a:p>
            <a:endParaRPr lang="en-US" dirty="0" smtClean="0"/>
          </a:p>
          <a:p>
            <a:r>
              <a:rPr lang="en-US" dirty="0" err="1" smtClean="0"/>
              <a:t>AutoScaling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SES</a:t>
            </a:r>
          </a:p>
          <a:p>
            <a:endParaRPr lang="en-US" dirty="0" smtClean="0"/>
          </a:p>
          <a:p>
            <a:r>
              <a:rPr lang="en-US" dirty="0" smtClean="0"/>
              <a:t>RDS</a:t>
            </a:r>
          </a:p>
          <a:p>
            <a:endParaRPr lang="en-US" dirty="0" smtClean="0"/>
          </a:p>
          <a:p>
            <a:r>
              <a:rPr lang="en-US" dirty="0" err="1" smtClean="0"/>
              <a:t>SimpleDB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Migrated: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Moved MS SQL -&gt; </a:t>
            </a:r>
            <a:r>
              <a:rPr lang="en-US" dirty="0" err="1" smtClean="0"/>
              <a:t>MySQL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Moved Windows -&gt; Windows/Linux</a:t>
            </a:r>
          </a:p>
          <a:p>
            <a:endParaRPr lang="en-US" dirty="0" smtClean="0"/>
          </a:p>
          <a:p>
            <a:r>
              <a:rPr lang="en-US" dirty="0" smtClean="0"/>
              <a:t>Upgraded ColdFusion 8 -&gt; 9</a:t>
            </a:r>
          </a:p>
          <a:p>
            <a:endParaRPr lang="en-US" dirty="0" smtClean="0"/>
          </a:p>
          <a:p>
            <a:r>
              <a:rPr lang="en-US" dirty="0" smtClean="0"/>
              <a:t>Scripts for stock AMIs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 Migrated: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Expanded DB cluster to include AWS</a:t>
            </a:r>
          </a:p>
          <a:p>
            <a:endParaRPr lang="en-US" dirty="0" smtClean="0"/>
          </a:p>
          <a:p>
            <a:r>
              <a:rPr lang="en-US" dirty="0" smtClean="0"/>
              <a:t>Expanded App cluster to include AWS</a:t>
            </a:r>
          </a:p>
          <a:p>
            <a:endParaRPr lang="en-US" dirty="0" smtClean="0"/>
          </a:p>
          <a:p>
            <a:r>
              <a:rPr lang="en-US" dirty="0" smtClean="0"/>
              <a:t>Contracted App cluster to exclude RS</a:t>
            </a:r>
          </a:p>
          <a:p>
            <a:endParaRPr lang="en-US" dirty="0" smtClean="0"/>
          </a:p>
          <a:p>
            <a:r>
              <a:rPr lang="en-US" dirty="0" smtClean="0"/>
              <a:t>Moved DNS from RS load balancer to ELB</a:t>
            </a:r>
          </a:p>
          <a:p>
            <a:endParaRPr lang="en-US" dirty="0" smtClean="0"/>
          </a:p>
          <a:p>
            <a:r>
              <a:rPr lang="en-US" dirty="0" smtClean="0"/>
              <a:t>Contracted DB cluster to exclude 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Migrated: Aftermath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constraints</a:t>
            </a:r>
          </a:p>
          <a:p>
            <a:pPr lvl="1"/>
            <a:r>
              <a:rPr lang="en-US" dirty="0" smtClean="0"/>
              <a:t>Build parallel cluster, tested, and switched over</a:t>
            </a:r>
          </a:p>
          <a:p>
            <a:endParaRPr lang="en-US" dirty="0" smtClean="0"/>
          </a:p>
          <a:p>
            <a:r>
              <a:rPr lang="en-US" dirty="0" smtClean="0"/>
              <a:t>Background processing</a:t>
            </a:r>
          </a:p>
          <a:p>
            <a:pPr lvl="1"/>
            <a:r>
              <a:rPr lang="en-US" dirty="0" smtClean="0"/>
              <a:t>Launched another app server</a:t>
            </a:r>
          </a:p>
          <a:p>
            <a:pPr lvl="1"/>
            <a:r>
              <a:rPr lang="en-US" dirty="0" smtClean="0"/>
              <a:t>no user traffic / all background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April 20</a:t>
            </a:r>
            <a:r>
              <a:rPr lang="en-US" baseline="30000" dirty="0" smtClean="0"/>
              <a:t>th</a:t>
            </a:r>
            <a:r>
              <a:rPr lang="en-US" dirty="0" smtClean="0"/>
              <a:t> Outage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AZ’s EBS freaked</a:t>
            </a:r>
          </a:p>
          <a:p>
            <a:r>
              <a:rPr lang="en-US" dirty="0" smtClean="0"/>
              <a:t>No launching EBS-rooted instances in any AZ</a:t>
            </a:r>
          </a:p>
          <a:p>
            <a:r>
              <a:rPr lang="en-US" dirty="0" smtClean="0"/>
              <a:t>No new volumes in any AZ</a:t>
            </a:r>
          </a:p>
          <a:p>
            <a:endParaRPr lang="en-US" dirty="0" smtClean="0"/>
          </a:p>
          <a:p>
            <a:r>
              <a:rPr lang="en-US" dirty="0" smtClean="0"/>
              <a:t>We lost ~40% of our instances</a:t>
            </a:r>
          </a:p>
          <a:p>
            <a:pPr lvl="1"/>
            <a:r>
              <a:rPr lang="en-US" dirty="0" smtClean="0"/>
              <a:t>manually </a:t>
            </a:r>
            <a:r>
              <a:rPr lang="en-US" dirty="0" err="1" smtClean="0"/>
              <a:t>repointed</a:t>
            </a:r>
            <a:r>
              <a:rPr lang="en-US" dirty="0" smtClean="0"/>
              <a:t> DNS for our GSA cluster</a:t>
            </a:r>
          </a:p>
          <a:p>
            <a:pPr lvl="1"/>
            <a:r>
              <a:rPr lang="en-US" dirty="0" smtClean="0"/>
              <a:t>No other user-facing failure</a:t>
            </a:r>
          </a:p>
          <a:p>
            <a:endParaRPr lang="en-US" dirty="0" smtClean="0"/>
          </a:p>
          <a:p>
            <a:r>
              <a:rPr lang="en-US" dirty="0" smtClean="0"/>
              <a:t>Multi-AZ is simply required.  Period.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Cloud-Based Software </a:t>
            </a:r>
            <a:r>
              <a:rPr lang="en-US" dirty="0" err="1" smtClean="0"/>
              <a:t>Evals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requests </a:t>
            </a:r>
            <a:r>
              <a:rPr lang="en-US" dirty="0" err="1" smtClean="0"/>
              <a:t>eval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Spin up evaluation environment</a:t>
            </a:r>
          </a:p>
          <a:p>
            <a:endParaRPr lang="en-US" dirty="0" smtClean="0"/>
          </a:p>
          <a:p>
            <a:r>
              <a:rPr lang="en-US" dirty="0" smtClean="0"/>
              <a:t>RDP and run through tests</a:t>
            </a:r>
          </a:p>
          <a:p>
            <a:endParaRPr lang="en-US" dirty="0" smtClean="0"/>
          </a:p>
          <a:p>
            <a:r>
              <a:rPr lang="en-US" dirty="0" smtClean="0"/>
              <a:t>Tear down</a:t>
            </a:r>
          </a:p>
          <a:p>
            <a:endParaRPr lang="en-US" dirty="0" smtClean="0"/>
          </a:p>
          <a:p>
            <a:r>
              <a:rPr lang="en-US" dirty="0" smtClean="0"/>
              <a:t>Retain tests for later “reanimation”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Soapbox*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If you're not using version control, start.  Before you write another line of code.</a:t>
            </a:r>
          </a:p>
          <a:p>
            <a:r>
              <a:rPr lang="en-US" dirty="0" smtClean="0"/>
              <a:t>If you don't use a Front Controller framework, start. (I like FB3Lite, but then I wrote it)</a:t>
            </a:r>
          </a:p>
          <a:p>
            <a:r>
              <a:rPr lang="en-US" dirty="0" smtClean="0"/>
              <a:t>Learn about your tools. They're all </a:t>
            </a:r>
            <a:r>
              <a:rPr lang="en-US" b="1" dirty="0" smtClean="0"/>
              <a:t>far</a:t>
            </a:r>
            <a:r>
              <a:rPr lang="en-US" dirty="0" smtClean="0"/>
              <a:t> more powerful than you believe.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6324600"/>
            <a:ext cx="4390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 I’m going to read this one verbatim.  Sorry.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bboisvert@gmail.com</a:t>
            </a:r>
          </a:p>
          <a:p>
            <a:pPr algn="ctr">
              <a:buNone/>
            </a:pPr>
            <a:r>
              <a:rPr lang="en-US" dirty="0" smtClean="0"/>
              <a:t>http://www.barneyb.com/</a:t>
            </a:r>
          </a:p>
          <a:p>
            <a:pPr algn="ctr">
              <a:buNone/>
            </a:pPr>
            <a:r>
              <a:rPr lang="en-US" dirty="0" smtClean="0"/>
              <a:t>@</a:t>
            </a:r>
            <a:r>
              <a:rPr lang="en-US" dirty="0" err="1" smtClean="0"/>
              <a:t>barneyb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Who Am I?</a:t>
            </a:r>
            <a:endParaRPr lang="en-US" sz="3600" dirty="0"/>
          </a:p>
        </p:txBody>
      </p:sp>
      <p:pic>
        <p:nvPicPr>
          <p:cNvPr id="5" name="Content Placeholder 3" descr="IMG_0146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6226" t="10435" r="9294" b="15821"/>
          <a:stretch>
            <a:fillRect/>
          </a:stretch>
        </p:blipFill>
        <p:spPr>
          <a:xfrm rot="5400000">
            <a:off x="3505198" y="2199289"/>
            <a:ext cx="5334001" cy="3962399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“the cloud”?</a:t>
            </a:r>
          </a:p>
          <a:p>
            <a:endParaRPr lang="en-US" dirty="0" smtClean="0"/>
          </a:p>
          <a:p>
            <a:r>
              <a:rPr lang="en-US" dirty="0" smtClean="0"/>
              <a:t>Different approaches of cloud services</a:t>
            </a:r>
          </a:p>
          <a:p>
            <a:endParaRPr lang="en-US" dirty="0" smtClean="0"/>
          </a:p>
          <a:p>
            <a:r>
              <a:rPr lang="en-US" dirty="0" smtClean="0"/>
              <a:t>Pros and cons of using the cloud</a:t>
            </a:r>
          </a:p>
          <a:p>
            <a:endParaRPr lang="en-US" dirty="0" smtClean="0"/>
          </a:p>
          <a:p>
            <a:r>
              <a:rPr lang="en-US" dirty="0" smtClean="0"/>
              <a:t>AWS components</a:t>
            </a:r>
          </a:p>
          <a:p>
            <a:endParaRPr lang="en-US" dirty="0" smtClean="0"/>
          </a:p>
          <a:p>
            <a:r>
              <a:rPr lang="en-US" dirty="0" smtClean="0"/>
              <a:t>How Mentor migrated to the cloud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AWS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us-east-1</a:t>
            </a:r>
            <a:r>
              <a:rPr lang="en-US" dirty="0" smtClean="0"/>
              <a:t> outage of April 20</a:t>
            </a:r>
            <a:r>
              <a:rPr lang="en-US" baseline="30000" dirty="0" smtClean="0"/>
              <a:t>th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“The Cloud”?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is a class of services, not technologies</a:t>
            </a:r>
          </a:p>
          <a:p>
            <a:endParaRPr lang="en-US" dirty="0" smtClean="0"/>
          </a:p>
          <a:p>
            <a:r>
              <a:rPr lang="en-US" dirty="0" smtClean="0"/>
              <a:t>Non-hardware resources</a:t>
            </a:r>
          </a:p>
          <a:p>
            <a:pPr lvl="1"/>
            <a:r>
              <a:rPr lang="en-US" dirty="0" smtClean="0"/>
              <a:t>Compute</a:t>
            </a:r>
          </a:p>
          <a:p>
            <a:pPr lvl="1"/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Scaling</a:t>
            </a:r>
          </a:p>
          <a:p>
            <a:endParaRPr lang="en-US" dirty="0" smtClean="0"/>
          </a:p>
          <a:p>
            <a:r>
              <a:rPr lang="en-US" dirty="0" smtClean="0"/>
              <a:t>Cloud != virtualization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Cloud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Amazon Web Services (AWS)</a:t>
            </a:r>
          </a:p>
          <a:p>
            <a:pPr lvl="1"/>
            <a:r>
              <a:rPr lang="en-US" dirty="0" smtClean="0"/>
              <a:t>Cloudy hardware-</a:t>
            </a:r>
            <a:r>
              <a:rPr lang="en-US" dirty="0" err="1" smtClean="0"/>
              <a:t>ish</a:t>
            </a:r>
            <a:r>
              <a:rPr lang="en-US" dirty="0" smtClean="0"/>
              <a:t> resources</a:t>
            </a:r>
          </a:p>
          <a:p>
            <a:pPr lvl="1"/>
            <a:r>
              <a:rPr lang="en-US" dirty="0" smtClean="0"/>
              <a:t>Good for migration</a:t>
            </a:r>
          </a:p>
          <a:p>
            <a:endParaRPr lang="en-US" dirty="0" smtClean="0"/>
          </a:p>
          <a:p>
            <a:r>
              <a:rPr lang="en-US" dirty="0" smtClean="0"/>
              <a:t>Google  App Engine (GAE)</a:t>
            </a:r>
          </a:p>
          <a:p>
            <a:pPr lvl="1"/>
            <a:r>
              <a:rPr lang="en-US" dirty="0" smtClean="0"/>
              <a:t>Pure cloud resources</a:t>
            </a:r>
          </a:p>
          <a:p>
            <a:pPr lvl="1"/>
            <a:r>
              <a:rPr lang="en-US" dirty="0" smtClean="0"/>
              <a:t>Bad for migration</a:t>
            </a:r>
          </a:p>
          <a:p>
            <a:endParaRPr lang="en-US" dirty="0" smtClean="0"/>
          </a:p>
          <a:p>
            <a:r>
              <a:rPr lang="en-US" dirty="0" err="1" smtClean="0"/>
              <a:t>Heroku</a:t>
            </a:r>
            <a:endParaRPr lang="en-US" dirty="0" smtClean="0"/>
          </a:p>
          <a:p>
            <a:pPr lvl="1"/>
            <a:r>
              <a:rPr lang="en-US" dirty="0" smtClean="0"/>
              <a:t>GAE-style services atop AWS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Horizontal scaling</a:t>
            </a:r>
          </a:p>
          <a:p>
            <a:endParaRPr lang="en-US" dirty="0" smtClean="0"/>
          </a:p>
          <a:p>
            <a:r>
              <a:rPr lang="en-US" dirty="0" smtClean="0"/>
              <a:t>No initial investment ($$)</a:t>
            </a:r>
          </a:p>
          <a:p>
            <a:endParaRPr lang="en-US" dirty="0" smtClean="0"/>
          </a:p>
          <a:p>
            <a:r>
              <a:rPr lang="en-US" dirty="0" smtClean="0"/>
              <a:t>IT-free</a:t>
            </a:r>
          </a:p>
          <a:p>
            <a:endParaRPr lang="en-US" dirty="0" smtClean="0"/>
          </a:p>
          <a:p>
            <a:r>
              <a:rPr lang="en-US" dirty="0" smtClean="0"/>
              <a:t>Playtime!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 custom hardware</a:t>
            </a:r>
          </a:p>
          <a:p>
            <a:endParaRPr lang="en-US" dirty="0" smtClean="0"/>
          </a:p>
          <a:p>
            <a:r>
              <a:rPr lang="en-US" dirty="0" smtClean="0"/>
              <a:t>Requires new skills</a:t>
            </a:r>
          </a:p>
          <a:p>
            <a:endParaRPr lang="en-US" dirty="0" smtClean="0"/>
          </a:p>
          <a:p>
            <a:r>
              <a:rPr lang="en-US" dirty="0" smtClean="0"/>
              <a:t>IT-free</a:t>
            </a:r>
          </a:p>
          <a:p>
            <a:endParaRPr lang="en-US" dirty="0" smtClean="0"/>
          </a:p>
          <a:p>
            <a:r>
              <a:rPr lang="en-US" dirty="0" smtClean="0"/>
              <a:t>Net/Info Sec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</a:p>
          <a:p>
            <a:endParaRPr lang="en-US" dirty="0" smtClean="0"/>
          </a:p>
          <a:p>
            <a:r>
              <a:rPr lang="en-US" dirty="0" smtClean="0"/>
              <a:t>Appliances</a:t>
            </a:r>
          </a:p>
          <a:p>
            <a:endParaRPr lang="en-US" dirty="0" smtClean="0"/>
          </a:p>
          <a:p>
            <a:r>
              <a:rPr lang="en-US" dirty="0" smtClean="0"/>
              <a:t>Sending email</a:t>
            </a:r>
          </a:p>
          <a:p>
            <a:endParaRPr lang="en-US" dirty="0" smtClean="0"/>
          </a:p>
          <a:p>
            <a:r>
              <a:rPr lang="en-US" dirty="0" smtClean="0"/>
              <a:t>No private internal network</a:t>
            </a:r>
          </a:p>
          <a:p>
            <a:endParaRPr lang="en-US" dirty="0" smtClean="0"/>
          </a:p>
          <a:p>
            <a:r>
              <a:rPr lang="en-US" dirty="0" smtClean="0"/>
              <a:t>No balancing on IP addresses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Migrating to 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Hardware-</a:t>
            </a:r>
            <a:r>
              <a:rPr lang="en-US" dirty="0" err="1" smtClean="0"/>
              <a:t>ish</a:t>
            </a:r>
            <a:r>
              <a:rPr lang="en-US" dirty="0" smtClean="0"/>
              <a:t> resources</a:t>
            </a:r>
          </a:p>
          <a:p>
            <a:endParaRPr lang="en-US" dirty="0" smtClean="0"/>
          </a:p>
          <a:p>
            <a:r>
              <a:rPr lang="en-US" dirty="0" smtClean="0"/>
              <a:t>Minimal code impact</a:t>
            </a:r>
          </a:p>
          <a:p>
            <a:endParaRPr lang="en-US" dirty="0" smtClean="0"/>
          </a:p>
          <a:p>
            <a:r>
              <a:rPr lang="en-US" dirty="0" smtClean="0"/>
              <a:t>Easier migration path</a:t>
            </a:r>
          </a:p>
          <a:p>
            <a:endParaRPr lang="en-US" dirty="0" smtClean="0"/>
          </a:p>
          <a:p>
            <a:r>
              <a:rPr lang="en-US" dirty="0" smtClean="0"/>
              <a:t>Allows gradual expansion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AWS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AWS</a:t>
            </a:r>
          </a:p>
          <a:p>
            <a:endParaRPr lang="en-US" dirty="0" smtClean="0"/>
          </a:p>
          <a:p>
            <a:r>
              <a:rPr lang="en-US" dirty="0" smtClean="0"/>
              <a:t>5  Regions</a:t>
            </a:r>
          </a:p>
          <a:p>
            <a:endParaRPr lang="en-US" dirty="0" smtClean="0"/>
          </a:p>
          <a:p>
            <a:r>
              <a:rPr lang="en-US" dirty="0" smtClean="0"/>
              <a:t>2-4 Availability Zones per region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8083</TotalTime>
  <Words>641</Words>
  <Application>Microsoft Office PowerPoint</Application>
  <PresentationFormat>On-screen Show (4:3)</PresentationFormat>
  <Paragraphs>204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Replace Your Iron With a Cloud</vt:lpstr>
      <vt:lpstr>Who Am I?</vt:lpstr>
      <vt:lpstr>Agenda</vt:lpstr>
      <vt:lpstr>What is “The Cloud”?</vt:lpstr>
      <vt:lpstr>Approaches to Cloud Services</vt:lpstr>
      <vt:lpstr>Pros and Cons</vt:lpstr>
      <vt:lpstr>Major Issues</vt:lpstr>
      <vt:lpstr>Migrating to AWS</vt:lpstr>
      <vt:lpstr>AWS Organization</vt:lpstr>
      <vt:lpstr>AWS Components</vt:lpstr>
      <vt:lpstr>AWS Components</vt:lpstr>
      <vt:lpstr>How We Migrated: Code</vt:lpstr>
      <vt:lpstr>How We Migrated: Infrastructure</vt:lpstr>
      <vt:lpstr>How We Migrated: Aftermath</vt:lpstr>
      <vt:lpstr>The April 20th Outage</vt:lpstr>
      <vt:lpstr>Cloud-Based Software Evals</vt:lpstr>
      <vt:lpstr>Soapbox*</vt:lpstr>
      <vt:lpstr>Contact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Replace Your Iron With a Cloud</dc:title>
  <dc:creator>Barney Boisvert</dc:creator>
  <cp:lastModifiedBy>Barney Boisvert</cp:lastModifiedBy>
  <cp:revision>108</cp:revision>
  <dcterms:created xsi:type="dcterms:W3CDTF">2011-03-14T18:53:53Z</dcterms:created>
  <dcterms:modified xsi:type="dcterms:W3CDTF">2011-05-12T17:01:42Z</dcterms:modified>
</cp:coreProperties>
</file>