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6" r:id="rId18"/>
    <p:sldId id="271" r:id="rId19"/>
    <p:sldId id="292" r:id="rId20"/>
    <p:sldId id="293" r:id="rId21"/>
    <p:sldId id="284" r:id="rId22"/>
    <p:sldId id="285" r:id="rId23"/>
    <p:sldId id="286" r:id="rId24"/>
    <p:sldId id="287" r:id="rId25"/>
    <p:sldId id="288" r:id="rId26"/>
    <p:sldId id="272" r:id="rId27"/>
    <p:sldId id="279" r:id="rId28"/>
    <p:sldId id="278" r:id="rId29"/>
    <p:sldId id="273" r:id="rId30"/>
    <p:sldId id="283" r:id="rId31"/>
    <p:sldId id="294" r:id="rId32"/>
    <p:sldId id="280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9012" autoAdjust="0"/>
  </p:normalViewPr>
  <p:slideViewPr>
    <p:cSldViewPr>
      <p:cViewPr varScale="1">
        <p:scale>
          <a:sx n="76" d="100"/>
          <a:sy n="76" d="100"/>
        </p:scale>
        <p:origin x="-124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AD94-F3A3-4AD1-829F-0425EFECBF41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0ED8B-5420-4E8E-89F7-B199A279F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Sr.</a:t>
            </a:r>
            <a:r>
              <a:rPr lang="en-US" baseline="0" dirty="0" smtClean="0"/>
              <a:t> Application Engineer at Mentor Graphics</a:t>
            </a:r>
          </a:p>
          <a:p>
            <a:r>
              <a:rPr lang="en-US" baseline="0" dirty="0" smtClean="0"/>
              <a:t>CF user since 1999</a:t>
            </a:r>
          </a:p>
          <a:p>
            <a:r>
              <a:rPr lang="en-US" baseline="0" dirty="0" smtClean="0"/>
              <a:t>Tall, furry, blah </a:t>
            </a:r>
            <a:r>
              <a:rPr lang="en-US" baseline="0" dirty="0" err="1" smtClean="0"/>
              <a:t>blah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blah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$$(…)</a:t>
            </a:r>
            <a:r>
              <a:rPr lang="en-US" baseline="0" dirty="0" smtClean="0"/>
              <a:t> </a:t>
            </a:r>
            <a:r>
              <a:rPr lang="en-US" baseline="0" smtClean="0"/>
              <a:t>is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cornerstone</a:t>
            </a:r>
            <a:r>
              <a:rPr lang="en-US" dirty="0" smtClean="0"/>
              <a:t> of the PE </a:t>
            </a:r>
            <a:r>
              <a:rPr lang="en-US" dirty="0" err="1" smtClean="0"/>
              <a:t>vs</a:t>
            </a:r>
            <a:r>
              <a:rPr lang="en-US" dirty="0" smtClean="0"/>
              <a:t> GD debate.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 - meets the need</a:t>
            </a:r>
          </a:p>
          <a:p>
            <a:r>
              <a:rPr lang="en-US" baseline="0" dirty="0" smtClean="0"/>
              <a:t> - runs everywhere</a:t>
            </a:r>
          </a:p>
          <a:p>
            <a:r>
              <a:rPr lang="en-US" baseline="0" dirty="0" smtClean="0"/>
              <a:t> - zero dependencies</a:t>
            </a:r>
          </a:p>
          <a:p>
            <a:r>
              <a:rPr lang="en-US" baseline="0" dirty="0" smtClean="0"/>
              <a:t>Enhance</a:t>
            </a:r>
          </a:p>
          <a:p>
            <a:r>
              <a:rPr lang="en-US" baseline="0" dirty="0" smtClean="0"/>
              <a:t> - usability, performance</a:t>
            </a:r>
          </a:p>
          <a:p>
            <a:r>
              <a:rPr lang="en-US" baseline="0" dirty="0" smtClean="0"/>
              <a:t> - might not run everywhere</a:t>
            </a:r>
          </a:p>
          <a:p>
            <a:r>
              <a:rPr lang="en-US" baseline="0" dirty="0" smtClean="0"/>
              <a:t>    - explicit checks to ensure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slide because</a:t>
            </a:r>
            <a:r>
              <a:rPr lang="en-US" baseline="0" dirty="0" smtClean="0"/>
              <a:t> </a:t>
            </a:r>
            <a:r>
              <a:rPr lang="en-US" dirty="0" smtClean="0"/>
              <a:t>this is both important</a:t>
            </a:r>
            <a:r>
              <a:rPr lang="en-US" baseline="0" dirty="0" smtClean="0"/>
              <a:t> and broad.</a:t>
            </a:r>
          </a:p>
          <a:p>
            <a:endParaRPr lang="en-US" baseline="0" dirty="0" smtClean="0"/>
          </a:p>
          <a:p>
            <a:r>
              <a:rPr lang="en-US" dirty="0" smtClean="0"/>
              <a:t>Reorder operation commits via Ajax, updates via TR flip-flop</a:t>
            </a:r>
          </a:p>
          <a:p>
            <a:r>
              <a:rPr lang="en-US" dirty="0" smtClean="0"/>
              <a:t>Login</a:t>
            </a:r>
            <a:r>
              <a:rPr lang="en-US" baseline="0" dirty="0" smtClean="0"/>
              <a:t> operation commits via Ajax and redirects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PPI is a specialization of DOM </a:t>
            </a:r>
            <a:r>
              <a:rPr lang="en-US" baseline="0" dirty="0" err="1" smtClean="0"/>
              <a:t>manip</a:t>
            </a:r>
            <a:r>
              <a:rPr lang="en-US" baseline="0" dirty="0" smtClean="0"/>
              <a:t>.  I find it more useful in PE apps, in the general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Beware state synchronicity!!!!  It’ll kick your ass!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RIAs only work</a:t>
            </a:r>
            <a:r>
              <a:rPr lang="en-US" baseline="0" dirty="0" smtClean="0"/>
              <a:t> on one platform (JS, Flash, Silverlight, or Java)</a:t>
            </a:r>
          </a:p>
          <a:p>
            <a:r>
              <a:rPr lang="en-US" baseline="0" dirty="0" smtClean="0"/>
              <a:t> - PE/GD lets you support many platforms</a:t>
            </a:r>
          </a:p>
          <a:p>
            <a:r>
              <a:rPr lang="en-US" baseline="0" dirty="0" smtClean="0"/>
              <a:t>Can’t go halfway, it’s all or nothing</a:t>
            </a:r>
          </a:p>
          <a:p>
            <a:r>
              <a:rPr lang="en-US" baseline="0" dirty="0" smtClean="0"/>
              <a:t> - PE/GD lets you improve pieces of an app individually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Elevators</a:t>
            </a:r>
            <a:r>
              <a:rPr lang="en-US" baseline="0" dirty="0" smtClean="0"/>
              <a:t> are the RIAs.  Escalators are the PE/GD.  But which...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username uniqueness check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ajax</a:t>
            </a:r>
            <a:r>
              <a:rPr lang="en-US" dirty="0" smtClean="0"/>
              <a:t> to facade for check</a:t>
            </a:r>
          </a:p>
          <a:p>
            <a:r>
              <a:rPr lang="en-US" dirty="0" smtClean="0"/>
              <a:t>  status displayed via DOM </a:t>
            </a:r>
            <a:r>
              <a:rPr lang="en-US" dirty="0" err="1" smtClean="0"/>
              <a:t>manip</a:t>
            </a:r>
            <a:endParaRPr lang="en-US" dirty="0" smtClean="0"/>
          </a:p>
          <a:p>
            <a:r>
              <a:rPr lang="en-US" dirty="0" smtClean="0"/>
              <a:t>geographic data collection</a:t>
            </a:r>
          </a:p>
          <a:p>
            <a:r>
              <a:rPr lang="en-US" dirty="0" smtClean="0"/>
              <a:t>  detect</a:t>
            </a:r>
          </a:p>
          <a:p>
            <a:r>
              <a:rPr lang="en-US" dirty="0" smtClean="0"/>
              <a:t>  DOM manipulation to add form fields</a:t>
            </a:r>
          </a:p>
          <a:p>
            <a:r>
              <a:rPr lang="en-US" dirty="0" smtClean="0"/>
              <a:t>  server-side handles optional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baseline="0" dirty="0" smtClean="0"/>
              <a:t>Username unique checks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scheduling conflicts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err="1" smtClean="0"/>
              <a:t>Autocomplete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Range SELECTs</a:t>
            </a:r>
            <a:r>
              <a:rPr lang="en-US" baseline="0" dirty="0" smtClean="0"/>
              <a:t> into slider or steppers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Constrain values / dynamic hinting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bad progressive enhancement, but is often the kind of thing people think of.</a:t>
            </a:r>
          </a:p>
          <a:p>
            <a:endParaRPr lang="en-US" dirty="0" smtClean="0"/>
          </a:p>
          <a:p>
            <a:r>
              <a:rPr lang="en-US" dirty="0" smtClean="0"/>
              <a:t>EVOLUTION is progressive enhancement,</a:t>
            </a:r>
            <a:r>
              <a:rPr lang="en-US" baseline="0" dirty="0" smtClean="0"/>
              <a:t> glad wrap hats are just … weird.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DELETE requests</a:t>
            </a:r>
            <a:r>
              <a:rPr lang="en-US" baseline="0" dirty="0" smtClean="0"/>
              <a:t> </a:t>
            </a:r>
            <a:r>
              <a:rPr lang="en-US" b="1" baseline="0" dirty="0" smtClean="0"/>
              <a:t>must</a:t>
            </a:r>
            <a:r>
              <a:rPr lang="en-US" baseline="0" dirty="0" smtClean="0"/>
              <a:t> be POSTs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  <a:p>
            <a:pPr>
              <a:buFont typeface="Arial" charset="0"/>
              <a:buNone/>
            </a:pPr>
            <a:r>
              <a:rPr lang="en-US" dirty="0" smtClean="0"/>
              <a:t>Old: </a:t>
            </a:r>
            <a:r>
              <a:rPr lang="en-US" baseline="0" dirty="0" smtClean="0"/>
              <a:t>link on listing, confirm delete form, DELETE action, </a:t>
            </a:r>
            <a:r>
              <a:rPr lang="en-US" baseline="0" dirty="0" err="1" smtClean="0"/>
              <a:t>rerender</a:t>
            </a:r>
            <a:r>
              <a:rPr lang="en-US" baseline="0" dirty="0" smtClean="0"/>
              <a:t> [shorter] listing</a:t>
            </a:r>
          </a:p>
          <a:p>
            <a:pPr>
              <a:buFont typeface="Arial" charset="0"/>
              <a:buNone/>
            </a:pPr>
            <a:r>
              <a:rPr lang="en-US" dirty="0" smtClean="0"/>
              <a:t>New: link on listing, modal confirm “dialog”, </a:t>
            </a:r>
            <a:r>
              <a:rPr lang="en-US" dirty="0" err="1" smtClean="0"/>
              <a:t>ajax</a:t>
            </a:r>
            <a:r>
              <a:rPr lang="en-US" dirty="0" smtClean="0"/>
              <a:t> POST to DELETE</a:t>
            </a:r>
            <a:r>
              <a:rPr lang="en-US" baseline="0" dirty="0" smtClean="0"/>
              <a:t> action, DOM-</a:t>
            </a:r>
            <a:r>
              <a:rPr lang="en-US" baseline="0" dirty="0" err="1" smtClean="0"/>
              <a:t>manip</a:t>
            </a:r>
            <a:r>
              <a:rPr lang="en-US" baseline="0" dirty="0" smtClean="0"/>
              <a:t> to update listing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Partial-page load to fetch next page</a:t>
            </a:r>
          </a:p>
          <a:p>
            <a:pPr>
              <a:buFont typeface="Arial" charset="0"/>
              <a:buNone/>
            </a:pPr>
            <a:r>
              <a:rPr lang="en-US" dirty="0" smtClean="0"/>
              <a:t>DOM </a:t>
            </a:r>
            <a:r>
              <a:rPr lang="en-US" dirty="0" err="1" smtClean="0"/>
              <a:t>manip</a:t>
            </a:r>
            <a:r>
              <a:rPr lang="en-US" dirty="0" smtClean="0"/>
              <a:t> to update pager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Ajax-submit the form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 - on success, indicate to the user and reset [part of] the form</a:t>
            </a:r>
          </a:p>
          <a:p>
            <a:pPr>
              <a:buFont typeface="Arial" charset="0"/>
              <a:buNone/>
            </a:pPr>
            <a:r>
              <a:rPr lang="en-US" baseline="0" dirty="0" smtClean="0"/>
              <a:t> - on error, modal indicator with messages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  <a:p>
            <a:pPr>
              <a:buFont typeface="Arial" charset="0"/>
              <a:buNone/>
            </a:pPr>
            <a:r>
              <a:rPr lang="en-US" baseline="0" dirty="0" smtClean="0"/>
              <a:t>Avoid a few HTTP requests, but more important: </a:t>
            </a:r>
            <a:r>
              <a:rPr lang="en-US" b="1" baseline="0" dirty="0" smtClean="0"/>
              <a:t>avoid the page reload/</a:t>
            </a:r>
            <a:r>
              <a:rPr lang="en-US" b="1" baseline="0" dirty="0" err="1" smtClean="0"/>
              <a:t>initilization</a:t>
            </a:r>
            <a:endParaRPr lang="en-US" b="0" baseline="0" dirty="0" smtClean="0"/>
          </a:p>
          <a:p>
            <a:pPr>
              <a:buFont typeface="Arial" charset="0"/>
              <a:buNone/>
            </a:pPr>
            <a:endParaRPr lang="en-US" b="0" baseline="0" dirty="0" smtClean="0"/>
          </a:p>
          <a:p>
            <a:pPr>
              <a:buFont typeface="Arial" charset="0"/>
              <a:buNone/>
            </a:pPr>
            <a:r>
              <a:rPr lang="en-US" b="0" baseline="0" dirty="0" smtClean="0"/>
              <a:t>Watch for now-unsynchronized client-side state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arrow</a:t>
            </a:r>
            <a:r>
              <a:rPr lang="en-US" baseline="0" dirty="0" smtClean="0"/>
              <a:t> is controlled by explicit checks.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Enhance from base (universal) functionality </a:t>
            </a:r>
            <a:r>
              <a:rPr lang="en-US" i="1" baseline="0" dirty="0" smtClean="0"/>
              <a:t>only where you know it’ll work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</a:t>
            </a:r>
            <a:r>
              <a:rPr lang="en-US" baseline="0" dirty="0" smtClean="0"/>
              <a:t> GD, every UA is a potential regression, because you don’t get to choose.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Branded versions of IE anyone?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change</a:t>
            </a:r>
            <a:r>
              <a:rPr lang="en-US" baseline="0" dirty="0" smtClean="0"/>
              <a:t> should start with a functional markup-only implementation, then go through the CSS and JS enhancement phases.  If you don’t, you’re just doing GD (i.e., hack and pray).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 structure.</a:t>
            </a:r>
          </a:p>
          <a:p>
            <a:endParaRPr lang="en-US" dirty="0" smtClean="0"/>
          </a:p>
          <a:p>
            <a:r>
              <a:rPr lang="en-US" dirty="0" smtClean="0"/>
              <a:t>Present</a:t>
            </a:r>
            <a:r>
              <a:rPr lang="en-US" baseline="0" dirty="0" smtClean="0"/>
              <a:t> structure.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Enrich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Graceful Degradation.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progressive enhancement?</a:t>
            </a:r>
          </a:p>
          <a:p>
            <a:endParaRPr lang="en-US" dirty="0" smtClean="0"/>
          </a:p>
          <a:p>
            <a:r>
              <a:rPr lang="en-US" dirty="0" smtClean="0"/>
              <a:t>I’m going to decline to answer for the moment...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Eh? 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absence</a:t>
            </a:r>
            <a:r>
              <a:rPr lang="en-US" baseline="0" dirty="0" smtClean="0"/>
              <a:t> of CSS is pretty rare among visual UAs, but not unheard of.</a:t>
            </a:r>
          </a:p>
          <a:p>
            <a:r>
              <a:rPr lang="en-US" baseline="0" dirty="0" smtClean="0"/>
              <a:t>The absence of JS is more common than you’d think/hope.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browser degrades differently, so you have to test all of them or you’ll get</a:t>
            </a:r>
            <a:r>
              <a:rPr lang="en-US" baseline="0" dirty="0" smtClean="0"/>
              <a:t> “broken” degradation.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Rich</a:t>
            </a:r>
            <a:r>
              <a:rPr lang="en-US" baseline="0" dirty="0" smtClean="0"/>
              <a:t> UAs get </a:t>
            </a:r>
            <a:r>
              <a:rPr lang="en-US" baseline="0" dirty="0" err="1" smtClean="0"/>
              <a:t>nav</a:t>
            </a:r>
            <a:r>
              <a:rPr lang="en-US" baseline="0" dirty="0" smtClean="0"/>
              <a:t> skip / tab order, better SEO,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 left ‘disable all JavaScript’ checked on accident?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PE app is devoid of GD.  GD is simply unavoidable.  The trick is to </a:t>
            </a:r>
            <a:r>
              <a:rPr lang="en-US" i="1" baseline="0" dirty="0" smtClean="0"/>
              <a:t>manage</a:t>
            </a:r>
            <a:r>
              <a:rPr lang="en-US" baseline="0" dirty="0" smtClean="0"/>
              <a:t> the degradation, not rely 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Still going to decline...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HTML 5 is ideal, but only where it gracefully degrades to HTML4.  The new stuff</a:t>
            </a:r>
            <a:r>
              <a:rPr lang="en-US" baseline="0" dirty="0" smtClean="0"/>
              <a:t> is questionable, and will be for a while.</a:t>
            </a:r>
          </a:p>
          <a:p>
            <a:endParaRPr lang="en-US" baseline="0" dirty="0" smtClean="0"/>
          </a:p>
          <a:p>
            <a:r>
              <a:rPr lang="en-US" dirty="0" smtClean="0"/>
              <a:t>‘class’ attribute should be semantic (“error” not “red”).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D8B-5420-4E8E-89F7-B199A279FD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5/12/2011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5/12/2011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Progressive Enhancement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(And How Do I Use)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715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Barney </a:t>
            </a:r>
            <a:r>
              <a:rPr lang="en-US" dirty="0" err="1" smtClean="0"/>
              <a:t>Boisvert</a:t>
            </a:r>
            <a:endParaRPr lang="en-US" dirty="0" smtClean="0"/>
          </a:p>
          <a:p>
            <a:pPr algn="r"/>
            <a:r>
              <a:rPr lang="en-US" dirty="0" smtClean="0"/>
              <a:t>http://www.barneyb.com/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Pieces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RIAs are for later.  They are interesting as a counterpoint to the PE vs. GD debate, but they’re a different animal.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Markup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Markup</a:t>
            </a:r>
          </a:p>
          <a:p>
            <a:pPr lvl="1"/>
            <a:r>
              <a:rPr lang="en-US" dirty="0" smtClean="0"/>
              <a:t>HTML4 is reasonable</a:t>
            </a:r>
          </a:p>
          <a:p>
            <a:pPr lvl="1"/>
            <a:r>
              <a:rPr lang="en-US" dirty="0" smtClean="0"/>
              <a:t>HTML5 standardizes semantics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</a:p>
          <a:p>
            <a:pPr lvl="1"/>
            <a:r>
              <a:rPr lang="en-US" dirty="0" smtClean="0"/>
              <a:t>Present semantics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jQuery</a:t>
            </a:r>
            <a:r>
              <a:rPr lang="en-US" dirty="0" smtClean="0"/>
              <a:t>(…), $$(…)</a:t>
            </a:r>
          </a:p>
          <a:p>
            <a:pPr lvl="1"/>
            <a:r>
              <a:rPr lang="en-US" dirty="0" smtClean="0"/>
              <a:t>Enrich semantics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navigator.geolocation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jQuery.support.XXX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Modernizr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simple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Enhance where possible</a:t>
            </a:r>
          </a:p>
          <a:p>
            <a:pPr lvl="1"/>
            <a:r>
              <a:rPr lang="en-US" dirty="0" smtClean="0"/>
              <a:t>Client-side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 manipulation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Partial-page injection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specific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Holistic approach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Elevators!</a:t>
            </a:r>
            <a:endParaRPr lang="en-US" dirty="0"/>
          </a:p>
        </p:txBody>
      </p:sp>
      <p:pic>
        <p:nvPicPr>
          <p:cNvPr id="5" name="Picture Placeholder 4" descr="elevator_to_nowher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94" b="6774"/>
          <a:stretch>
            <a:fillRect/>
          </a:stretch>
        </p:blipFill>
        <p:spPr>
          <a:xfrm>
            <a:off x="3132322" y="1498242"/>
            <a:ext cx="5706878" cy="53597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Because codeless presentations are for boring old people who couldn’t manage to walk through the snow uphill both ways in time to write the code.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798" t="18120" r="16198" b="53138"/>
          <a:stretch>
            <a:fillRect/>
          </a:stretch>
        </p:blipFill>
        <p:spPr bwMode="auto">
          <a:xfrm>
            <a:off x="152400" y="3200400"/>
            <a:ext cx="8686799" cy="337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798" t="51891" r="42200" b="43563"/>
          <a:stretch>
            <a:fillRect/>
          </a:stretch>
        </p:blipFill>
        <p:spPr bwMode="auto">
          <a:xfrm>
            <a:off x="228600" y="20574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Who, What, When, Where, and Why?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5943600"/>
            <a:ext cx="2468880" cy="35661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Oxford comma!</a:t>
            </a:r>
          </a:p>
        </p:txBody>
      </p:sp>
      <p:pic>
        <p:nvPicPr>
          <p:cNvPr id="5" name="Content Placeholder 3" descr="IMG_014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226" t="10435" r="9294" b="15821"/>
          <a:stretch>
            <a:fillRect/>
          </a:stretch>
        </p:blipFill>
        <p:spPr>
          <a:xfrm rot="5400000">
            <a:off x="3505198" y="2199289"/>
            <a:ext cx="5334001" cy="3962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 Validation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51" t="77714" r="40700" b="14629"/>
          <a:stretch>
            <a:fillRect/>
          </a:stretch>
        </p:blipFill>
        <p:spPr bwMode="auto">
          <a:xfrm>
            <a:off x="304800" y="1752600"/>
            <a:ext cx="8373575" cy="8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4872" t="21029" r="16151" b="44800"/>
          <a:stretch>
            <a:fillRect/>
          </a:stretch>
        </p:blipFill>
        <p:spPr bwMode="auto">
          <a:xfrm>
            <a:off x="304800" y="2971800"/>
            <a:ext cx="8347021" cy="341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form 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form validation</a:t>
            </a:r>
          </a:p>
          <a:p>
            <a:endParaRPr lang="en-US" dirty="0" smtClean="0"/>
          </a:p>
          <a:p>
            <a:r>
              <a:rPr lang="en-US" dirty="0" smtClean="0"/>
              <a:t>Increasing widget usability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form validation</a:t>
            </a:r>
          </a:p>
          <a:p>
            <a:endParaRPr lang="en-US" dirty="0" smtClean="0"/>
          </a:p>
          <a:p>
            <a:r>
              <a:rPr lang="en-US" dirty="0" smtClean="0"/>
              <a:t>Increasing widget usability</a:t>
            </a:r>
          </a:p>
          <a:p>
            <a:endParaRPr lang="en-US" dirty="0" smtClean="0"/>
          </a:p>
          <a:p>
            <a:r>
              <a:rPr lang="en-US" dirty="0" smtClean="0"/>
              <a:t>Collapse multi-</a:t>
            </a:r>
            <a:r>
              <a:rPr lang="en-US" dirty="0" err="1" smtClean="0"/>
              <a:t>pageload</a:t>
            </a:r>
            <a:r>
              <a:rPr lang="en-US" dirty="0" smtClean="0"/>
              <a:t> process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form validation</a:t>
            </a:r>
          </a:p>
          <a:p>
            <a:endParaRPr lang="en-US" dirty="0" smtClean="0"/>
          </a:p>
          <a:p>
            <a:r>
              <a:rPr lang="en-US" dirty="0" smtClean="0"/>
              <a:t>Increasing widget usability</a:t>
            </a:r>
          </a:p>
          <a:p>
            <a:endParaRPr lang="en-US" dirty="0" smtClean="0"/>
          </a:p>
          <a:p>
            <a:r>
              <a:rPr lang="en-US" dirty="0" smtClean="0"/>
              <a:t>Collapse multi-</a:t>
            </a:r>
            <a:r>
              <a:rPr lang="en-US" dirty="0" err="1" smtClean="0"/>
              <a:t>pageload</a:t>
            </a:r>
            <a:r>
              <a:rPr lang="en-US" dirty="0" smtClean="0"/>
              <a:t> process</a:t>
            </a:r>
          </a:p>
          <a:p>
            <a:endParaRPr lang="en-US" dirty="0" smtClean="0"/>
          </a:p>
          <a:p>
            <a:r>
              <a:rPr lang="en-US" dirty="0" smtClean="0"/>
              <a:t>No-reload paging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form validation</a:t>
            </a:r>
          </a:p>
          <a:p>
            <a:endParaRPr lang="en-US" dirty="0" smtClean="0"/>
          </a:p>
          <a:p>
            <a:r>
              <a:rPr lang="en-US" dirty="0" smtClean="0"/>
              <a:t>Increasing widget usability</a:t>
            </a:r>
          </a:p>
          <a:p>
            <a:endParaRPr lang="en-US" dirty="0" smtClean="0"/>
          </a:p>
          <a:p>
            <a:r>
              <a:rPr lang="en-US" dirty="0" smtClean="0"/>
              <a:t>Collapse multi-</a:t>
            </a:r>
            <a:r>
              <a:rPr lang="en-US" dirty="0" err="1" smtClean="0"/>
              <a:t>pageload</a:t>
            </a:r>
            <a:r>
              <a:rPr lang="en-US" dirty="0" smtClean="0"/>
              <a:t> process</a:t>
            </a:r>
          </a:p>
          <a:p>
            <a:endParaRPr lang="en-US" dirty="0" smtClean="0"/>
          </a:p>
          <a:p>
            <a:r>
              <a:rPr lang="en-US" dirty="0" smtClean="0"/>
              <a:t>No-reload paging</a:t>
            </a:r>
          </a:p>
          <a:p>
            <a:endParaRPr lang="en-US" dirty="0" smtClean="0"/>
          </a:p>
          <a:p>
            <a:r>
              <a:rPr lang="en-US" dirty="0" smtClean="0"/>
              <a:t>No-reload sequential submission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there be enough?  Never.  Can we try?  Yes.  Should we?  Probably.  Should we follow that up with a Scotch?  Yep.  Or three?  YES!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Enhancement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9191" y="2362200"/>
            <a:ext cx="97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  <a:endCxn id="8" idx="3"/>
          </p:cNvCxnSpPr>
          <p:nvPr/>
        </p:nvCxnSpPr>
        <p:spPr>
          <a:xfrm rot="10800000">
            <a:off x="2495741" y="2685366"/>
            <a:ext cx="31534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236220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30112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6208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2304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Modern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47638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>
            <a:stCxn id="4" idx="1"/>
            <a:endCxn id="13" idx="3"/>
          </p:cNvCxnSpPr>
          <p:nvPr/>
        </p:nvCxnSpPr>
        <p:spPr>
          <a:xfrm rot="10800000" flipV="1">
            <a:off x="2495741" y="2685365"/>
            <a:ext cx="3153450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1"/>
            <a:endCxn id="15" idx="3"/>
          </p:cNvCxnSpPr>
          <p:nvPr/>
        </p:nvCxnSpPr>
        <p:spPr>
          <a:xfrm rot="10800000" flipV="1">
            <a:off x="2495741" y="2685365"/>
            <a:ext cx="3153450" cy="1868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  <a:endCxn id="14" idx="3"/>
          </p:cNvCxnSpPr>
          <p:nvPr/>
        </p:nvCxnSpPr>
        <p:spPr>
          <a:xfrm rot="10800000" flipV="1">
            <a:off x="2495741" y="2685365"/>
            <a:ext cx="3153450" cy="125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Degradation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97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  <a:endCxn id="8" idx="1"/>
          </p:cNvCxnSpPr>
          <p:nvPr/>
        </p:nvCxnSpPr>
        <p:spPr>
          <a:xfrm>
            <a:off x="2495741" y="2685366"/>
            <a:ext cx="31619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7659" y="236220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7659" y="30112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57659" y="36208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57659" y="423046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7659" y="4763869"/>
            <a:ext cx="3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>
            <a:stCxn id="4" idx="3"/>
            <a:endCxn id="13" idx="1"/>
          </p:cNvCxnSpPr>
          <p:nvPr/>
        </p:nvCxnSpPr>
        <p:spPr>
          <a:xfrm>
            <a:off x="2495741" y="2685366"/>
            <a:ext cx="3161918" cy="649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14" idx="1"/>
          </p:cNvCxnSpPr>
          <p:nvPr/>
        </p:nvCxnSpPr>
        <p:spPr>
          <a:xfrm>
            <a:off x="2495741" y="2685366"/>
            <a:ext cx="3161918" cy="1258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5" idx="1"/>
          </p:cNvCxnSpPr>
          <p:nvPr/>
        </p:nvCxnSpPr>
        <p:spPr>
          <a:xfrm>
            <a:off x="2495741" y="2685366"/>
            <a:ext cx="3161918" cy="1868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 == build awesome, pray it works</a:t>
            </a:r>
          </a:p>
          <a:p>
            <a:r>
              <a:rPr lang="en-US" dirty="0" smtClean="0"/>
              <a:t>PE == build working, make it awesome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 Wrap Hats!</a:t>
            </a:r>
            <a:endParaRPr lang="en-US" dirty="0"/>
          </a:p>
        </p:txBody>
      </p:sp>
      <p:pic>
        <p:nvPicPr>
          <p:cNvPr id="5" name="Picture Placeholder 4" descr="saran_wrap_ha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32" r="25857"/>
          <a:stretch>
            <a:fillRect/>
          </a:stretch>
        </p:blipFill>
        <p:spPr>
          <a:xfrm>
            <a:off x="2900203" y="1484808"/>
            <a:ext cx="6243797" cy="5373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without a conclusion, the sounds from my mouth were but a pointless disturbance of air molecules.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Are They?</a:t>
            </a:r>
            <a:endParaRPr lang="en-US" dirty="0"/>
          </a:p>
        </p:txBody>
      </p:sp>
      <p:pic>
        <p:nvPicPr>
          <p:cNvPr id="5" name="Picture Placeholder 4" descr="Escalato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604" t="6999" r="20850" b="6999"/>
          <a:stretch>
            <a:fillRect/>
          </a:stretch>
        </p:blipFill>
        <p:spPr>
          <a:xfrm>
            <a:off x="4191000" y="1484808"/>
            <a:ext cx="3657600" cy="5373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Sandra Clark</a:t>
            </a:r>
          </a:p>
          <a:p>
            <a:pPr lvl="1"/>
            <a:r>
              <a:rPr lang="en-US" dirty="0" smtClean="0"/>
              <a:t>WAI-ARIA (in 15 minutes, right here)</a:t>
            </a:r>
          </a:p>
          <a:p>
            <a:endParaRPr lang="en-US" dirty="0" smtClean="0"/>
          </a:p>
          <a:p>
            <a:r>
              <a:rPr lang="en-US" dirty="0" smtClean="0"/>
              <a:t>Adrian </a:t>
            </a:r>
            <a:r>
              <a:rPr lang="en-US" dirty="0" err="1" smtClean="0"/>
              <a:t>Pomilio</a:t>
            </a:r>
            <a:endParaRPr lang="en-US" dirty="0" smtClean="0"/>
          </a:p>
          <a:p>
            <a:pPr lvl="1"/>
            <a:r>
              <a:rPr lang="en-US" dirty="0" smtClean="0"/>
              <a:t>Building HTML5 Applications (Friday @ 3 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Soapbox*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If you're not using version control, start.  Before you write another line of code.</a:t>
            </a:r>
          </a:p>
          <a:p>
            <a:r>
              <a:rPr lang="en-US" dirty="0" smtClean="0"/>
              <a:t>If you don't use a Front Controller framework, start. (I like FB3Lite, but then I wrote it)</a:t>
            </a:r>
          </a:p>
          <a:p>
            <a:r>
              <a:rPr lang="en-US" dirty="0" smtClean="0"/>
              <a:t>Learn about your tools. They're all </a:t>
            </a:r>
            <a:r>
              <a:rPr lang="en-US" b="1" dirty="0" smtClean="0"/>
              <a:t>far</a:t>
            </a:r>
            <a:r>
              <a:rPr lang="en-US" dirty="0" smtClean="0"/>
              <a:t> more powerful than you believe.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324600"/>
            <a:ext cx="439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I’m going to read this one verbatim.  Sorry.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bboisvert@gmail.com</a:t>
            </a:r>
          </a:p>
          <a:p>
            <a:pPr algn="ctr">
              <a:buNone/>
            </a:pPr>
            <a:r>
              <a:rPr lang="en-US" dirty="0" smtClean="0"/>
              <a:t>http://www.barneyb.com/</a:t>
            </a:r>
          </a:p>
          <a:p>
            <a:pPr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barneyb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Escalators!</a:t>
            </a:r>
            <a:endParaRPr lang="en-US" dirty="0"/>
          </a:p>
        </p:txBody>
      </p:sp>
      <p:pic>
        <p:nvPicPr>
          <p:cNvPr id="5" name="Picture Placeholder 4" descr="Escalato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604" t="6999" r="20850" b="6999"/>
          <a:stretch>
            <a:fillRect/>
          </a:stretch>
        </p:blipFill>
        <p:spPr>
          <a:xfrm>
            <a:off x="4191000" y="1484808"/>
            <a:ext cx="3657600" cy="5373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Elevators!</a:t>
            </a:r>
            <a:endParaRPr lang="en-US" dirty="0"/>
          </a:p>
        </p:txBody>
      </p:sp>
      <p:pic>
        <p:nvPicPr>
          <p:cNvPr id="5" name="Picture Placeholder 4" descr="elevator_to_nowher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94" b="6774"/>
          <a:stretch>
            <a:fillRect/>
          </a:stretch>
        </p:blipFill>
        <p:spPr>
          <a:xfrm>
            <a:off x="3132322" y="1498242"/>
            <a:ext cx="5706878" cy="535975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Target baseline</a:t>
            </a:r>
          </a:p>
          <a:p>
            <a:pPr lvl="1"/>
            <a:r>
              <a:rPr lang="en-US" dirty="0" smtClean="0"/>
              <a:t>No CSS?</a:t>
            </a:r>
          </a:p>
          <a:p>
            <a:pPr lvl="1"/>
            <a:r>
              <a:rPr lang="en-US" dirty="0" smtClean="0"/>
              <a:t>No JS?</a:t>
            </a:r>
          </a:p>
          <a:p>
            <a:pPr lvl="1"/>
            <a:r>
              <a:rPr lang="en-US" dirty="0" smtClean="0"/>
              <a:t>Broken support?</a:t>
            </a:r>
          </a:p>
          <a:p>
            <a:r>
              <a:rPr lang="en-US" dirty="0" smtClean="0"/>
              <a:t>Enhance for better UAs</a:t>
            </a:r>
          </a:p>
          <a:p>
            <a:r>
              <a:rPr lang="en-US" dirty="0" smtClean="0"/>
              <a:t>CSS is PE!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Strictly additive</a:t>
            </a:r>
          </a:p>
          <a:p>
            <a:pPr lvl="1"/>
            <a:r>
              <a:rPr lang="en-US" dirty="0" smtClean="0"/>
              <a:t>No regression!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Graceful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Target high-end</a:t>
            </a:r>
          </a:p>
          <a:p>
            <a:r>
              <a:rPr lang="en-US" dirty="0" smtClean="0"/>
              <a:t>Degrade for other UAs</a:t>
            </a:r>
          </a:p>
          <a:p>
            <a:pPr lvl="1"/>
            <a:r>
              <a:rPr lang="en-US" dirty="0" smtClean="0"/>
              <a:t>Rounded corners</a:t>
            </a:r>
          </a:p>
          <a:p>
            <a:pPr lvl="1"/>
            <a:r>
              <a:rPr lang="en-US" dirty="0" smtClean="0"/>
              <a:t>Client-side validation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Lots of ‘degrade’ targets</a:t>
            </a:r>
          </a:p>
          <a:p>
            <a:pPr lvl="1"/>
            <a:r>
              <a:rPr lang="en-US" dirty="0" smtClean="0"/>
              <a:t>High 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vs. GD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Progressive Enhancement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Rich UAs still benefit </a:t>
            </a:r>
          </a:p>
          <a:p>
            <a:pPr lvl="1"/>
            <a:r>
              <a:rPr lang="en-US" dirty="0" smtClean="0"/>
              <a:t>No alienation</a:t>
            </a:r>
          </a:p>
          <a:p>
            <a:r>
              <a:rPr lang="en-US" dirty="0" smtClean="0"/>
              <a:t>JS disabled</a:t>
            </a:r>
          </a:p>
          <a:p>
            <a:r>
              <a:rPr lang="en-US" dirty="0" smtClean="0"/>
              <a:t>CSS compromised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Graceful Degradation</a:t>
            </a:r>
            <a:endParaRPr lang="en-US" sz="2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Here’s hoping!</a:t>
            </a:r>
          </a:p>
          <a:p>
            <a:pPr lvl="1"/>
            <a:r>
              <a:rPr lang="en-US" dirty="0" smtClean="0"/>
              <a:t>Here’s hoping!</a:t>
            </a:r>
          </a:p>
          <a:p>
            <a:pPr lvl="1"/>
            <a:r>
              <a:rPr lang="en-US" dirty="0" smtClean="0"/>
              <a:t>Here’s hoping!</a:t>
            </a:r>
          </a:p>
          <a:p>
            <a:r>
              <a:rPr lang="en-US" dirty="0" smtClean="0"/>
              <a:t>Here’s hoping!</a:t>
            </a:r>
          </a:p>
          <a:p>
            <a:r>
              <a:rPr lang="en-US" dirty="0" smtClean="0"/>
              <a:t>Here’s hoping!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Escalators?</a:t>
            </a:r>
            <a:endParaRPr lang="en-US" dirty="0"/>
          </a:p>
        </p:txBody>
      </p:sp>
      <p:pic>
        <p:nvPicPr>
          <p:cNvPr id="5" name="Picture Placeholder 4" descr="Escalator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0604" t="6999" r="20850" b="6999"/>
          <a:stretch>
            <a:fillRect/>
          </a:stretch>
        </p:blipFill>
        <p:spPr>
          <a:xfrm>
            <a:off x="4191000" y="1484808"/>
            <a:ext cx="3657600" cy="5373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427</TotalTime>
  <Words>1133</Words>
  <Application>Microsoft Office PowerPoint</Application>
  <PresentationFormat>On-screen Show (4:3)</PresentationFormat>
  <Paragraphs>272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Module</vt:lpstr>
      <vt:lpstr>Progressive Enhancement</vt:lpstr>
      <vt:lpstr>Who, What, When, Where, and Why?</vt:lpstr>
      <vt:lpstr>Glad Wrap Hats!</vt:lpstr>
      <vt:lpstr>Escalators!</vt:lpstr>
      <vt:lpstr>Elevators!</vt:lpstr>
      <vt:lpstr>Progressive Enhancement</vt:lpstr>
      <vt:lpstr>Graceful Degradation</vt:lpstr>
      <vt:lpstr>PE vs. GD</vt:lpstr>
      <vt:lpstr>Escalators?</vt:lpstr>
      <vt:lpstr>The Basic Pieces</vt:lpstr>
      <vt:lpstr>Semantic Markup</vt:lpstr>
      <vt:lpstr>Element Targeting</vt:lpstr>
      <vt:lpstr>Functional Targeting</vt:lpstr>
      <vt:lpstr>Additive Approach</vt:lpstr>
      <vt:lpstr>Client-Side Manipulation</vt:lpstr>
      <vt:lpstr>RIAs</vt:lpstr>
      <vt:lpstr>Elevators!</vt:lpstr>
      <vt:lpstr>Code!</vt:lpstr>
      <vt:lpstr>Geolocation</vt:lpstr>
      <vt:lpstr>Username Validation</vt:lpstr>
      <vt:lpstr>Other Use Cases</vt:lpstr>
      <vt:lpstr>Other Use Cases</vt:lpstr>
      <vt:lpstr>Other Use Cases</vt:lpstr>
      <vt:lpstr>Other Use Cases</vt:lpstr>
      <vt:lpstr>Other Use Cases</vt:lpstr>
      <vt:lpstr>Testing</vt:lpstr>
      <vt:lpstr>Progressive Enhancement</vt:lpstr>
      <vt:lpstr>Graceful Degradation</vt:lpstr>
      <vt:lpstr>Development Mindset</vt:lpstr>
      <vt:lpstr>Conclusion</vt:lpstr>
      <vt:lpstr>Which One Are They?</vt:lpstr>
      <vt:lpstr>Other Sessions</vt:lpstr>
      <vt:lpstr>Soapbox*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Barney Boisvert</dc:creator>
  <cp:lastModifiedBy>Barney Boisvert</cp:lastModifiedBy>
  <cp:revision>42</cp:revision>
  <dcterms:created xsi:type="dcterms:W3CDTF">2011-04-06T01:16:58Z</dcterms:created>
  <dcterms:modified xsi:type="dcterms:W3CDTF">2011-05-12T05:57:06Z</dcterms:modified>
</cp:coreProperties>
</file>